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88" r:id="rId4"/>
    <p:sldId id="289" r:id="rId5"/>
    <p:sldId id="290" r:id="rId6"/>
    <p:sldId id="291" r:id="rId7"/>
    <p:sldId id="257" r:id="rId8"/>
    <p:sldId id="258" r:id="rId9"/>
    <p:sldId id="259" r:id="rId10"/>
    <p:sldId id="260" r:id="rId11"/>
    <p:sldId id="285" r:id="rId12"/>
    <p:sldId id="261" r:id="rId13"/>
    <p:sldId id="263" r:id="rId14"/>
    <p:sldId id="264" r:id="rId15"/>
    <p:sldId id="286" r:id="rId16"/>
    <p:sldId id="266" r:id="rId17"/>
    <p:sldId id="267" r:id="rId18"/>
    <p:sldId id="269" r:id="rId19"/>
    <p:sldId id="271" r:id="rId20"/>
    <p:sldId id="273" r:id="rId21"/>
    <p:sldId id="276" r:id="rId22"/>
    <p:sldId id="277" r:id="rId23"/>
    <p:sldId id="279" r:id="rId24"/>
    <p:sldId id="282" r:id="rId25"/>
    <p:sldId id="283" r:id="rId26"/>
    <p:sldId id="284" r:id="rId27"/>
    <p:sldId id="292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5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761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88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96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984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00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148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1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67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042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28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2A0C-6E29-4BBB-9AAA-9D4D79A31E44}" type="datetimeFigureOut">
              <a:rPr lang="th-TH" smtClean="0"/>
              <a:t>04/04/63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C6A-5F34-4546-A38B-CA9DB0C0F5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196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ard.postjung.com/972947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3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86" y="3567111"/>
            <a:ext cx="4218798" cy="3383573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1594489" y="484027"/>
            <a:ext cx="731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POWER POINT </a:t>
            </a:r>
            <a:r>
              <a:rPr lang="th-TH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ประกอบการเรียนรู้</a:t>
            </a:r>
            <a:endParaRPr lang="th-TH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7" y="0"/>
            <a:ext cx="1571481" cy="1557846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1594489" y="1662999"/>
            <a:ext cx="678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วิชา สังคมศึกษา (ส๒๑๑๐๑) ชั้นมัธยมศึกษาปีที่ ๑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31" y="991858"/>
            <a:ext cx="2017951" cy="2719052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7047380" y="3991161"/>
            <a:ext cx="4944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จัดทำโดย ครูพรพจน์  </a:t>
            </a:r>
            <a:r>
              <a:rPr lang="th-TH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นฤ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มล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059457" y="4935733"/>
            <a:ext cx="697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กลุ่มสาระการเรียนรู้ สังคมศึกษา ศาสนา และวัฒนธรรม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7552765" y="5582064"/>
            <a:ext cx="393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โรงเรียนภูเวียงวิทยาคม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271343" y="2327541"/>
            <a:ext cx="3969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Charm of AU" panose="020B0500040200020003" pitchFamily="34" charset="-34"/>
                <a:cs typeface="TH Charm of AU" panose="020B0500040200020003" pitchFamily="34" charset="-34"/>
              </a:rPr>
              <a:t>สาระพระพุทธศาสนา</a:t>
            </a:r>
            <a:endParaRPr lang="th-TH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375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4098" name="Picture 2" descr="https://scontent-fbkk5-7.us-fbcdn.net/v1/t.1-48/1426l78O9684I4108ZPH0J4S8_842023153_K1DlXQOI5DHP/dskvvc.qpjhg.xmwo/w/data/972/972947-img.rw5fq9.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99" y="255932"/>
            <a:ext cx="5410201" cy="6496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632794" y="1611130"/>
            <a:ext cx="5945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ทอดพระเนตรเห็น</a:t>
            </a:r>
            <a:r>
              <a:rPr lang="th-TH" sz="4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เทว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ทูต 4 คือ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1) คนแก่ 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2)คนเจ็บ 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3)คนตาย 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4) สมณะ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083300" y="6228764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228725" y="514536"/>
            <a:ext cx="41560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1.3 ประพาสอุทยาน </a:t>
            </a:r>
          </a:p>
        </p:txBody>
      </p:sp>
    </p:spTree>
    <p:extLst>
      <p:ext uri="{BB962C8B-B14F-4D97-AF65-F5344CB8AC3E}">
        <p14:creationId xmlns:p14="http://schemas.microsoft.com/office/powerpoint/2010/main" val="22202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5124" name="Picture 4" descr="https://scontent-fbkk5-7.us-fbcdn.net/v1/t.1-48/1426l78O9684I4108ZPH0J4S8_842023153_K1DlXQOI5DHP/dskvvc.qpjhg.xmwo/w/data/972/972947-img.rw5fqg.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65" y="589435"/>
            <a:ext cx="4497093" cy="5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631686" y="5303297"/>
            <a:ext cx="5552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ผู้ติดตาม คือ นายฉันนะ /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ม้ากัณฑ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กะ</a:t>
            </a:r>
          </a:p>
          <a:p>
            <a:pPr algn="ctr"/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ออกผนวช ริมฝั่ง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แม่น้ำอ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โนมา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184347" y="6242016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dirty="0">
                <a:solidFill>
                  <a:srgbClr val="0070C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dirty="0">
              <a:solidFill>
                <a:srgbClr val="0070C0"/>
              </a:solidFill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59029" y="-1168080"/>
            <a:ext cx="8212136" cy="4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11"/>
            <a:r>
              <a:rPr lang="th-TH" sz="1300">
                <a:solidFill>
                  <a:srgbClr val="3B75F1"/>
                </a:solidFill>
                <a:cs typeface="Arial" panose="020B0604020202020204" pitchFamily="34" charset="0"/>
                <a:hlinkClick r:id="rId3"/>
              </a:rPr>
              <a:t>  </a:t>
            </a:r>
            <a:endParaRPr lang="th-TH" sz="1100"/>
          </a:p>
          <a:p>
            <a:pPr defTabSz="914411"/>
            <a:r>
              <a:rPr lang="th-TH" sz="1300">
                <a:solidFill>
                  <a:srgbClr val="000000"/>
                </a:solidFill>
                <a:cs typeface="Angsana New" panose="02020603050405020304" pitchFamily="18" charset="-34"/>
              </a:rPr>
              <a:t>กัณ</a:t>
            </a:r>
            <a:endParaRPr lang="th-TH" sz="45300">
              <a:solidFill>
                <a:srgbClr val="3B75F1"/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 descr="https://scontent-fbkk5-7.us-fbcdn.net/v1/t.1-48/1426l78O9684I4108ZPH0J4S8_842023153_K1DlXQOI5DHP/dskvvc.qpjhg.xmwo/w/data/972/972947-img.rw5fqf.12.jpg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81" y="226274"/>
            <a:ext cx="4119163" cy="49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8812833" y="323256"/>
            <a:ext cx="32770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1.4 ออกผนวช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332412" y="5564907"/>
            <a:ext cx="385958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การบำเพ็ญทุกรกิริยา</a:t>
            </a:r>
          </a:p>
        </p:txBody>
      </p:sp>
    </p:spTree>
    <p:extLst>
      <p:ext uri="{BB962C8B-B14F-4D97-AF65-F5344CB8AC3E}">
        <p14:creationId xmlns:p14="http://schemas.microsoft.com/office/powerpoint/2010/main" val="3301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6146" name="Picture 2" descr="https://scontent-fbkk5-7.us-fbcdn.net/v1/t.1-48/1426l78O9684I4108ZPH0J4S8_842023153_K1DlXQOI5DHP/dskvvc.qpjhg.xmwo/w/data/972/972947-img.rw5fqn.2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79666"/>
            <a:ext cx="5130800" cy="6158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6182693" y="5954318"/>
            <a:ext cx="53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182693" y="2055631"/>
            <a:ext cx="57553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-“อริยสัจ” (ความจริงอันประเสริฐ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 ทุกข์ -- ปัญหาของชีวิต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 สมุทัย -- สาเหตุของทุกข์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 นิโรธ -- ภาวะหมดปัญหา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4. มรรค --  แนวทางแก้ปัญหา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730034" y="564557"/>
            <a:ext cx="26044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1.5 ตรัสรู้</a:t>
            </a:r>
          </a:p>
        </p:txBody>
      </p:sp>
    </p:spTree>
    <p:extLst>
      <p:ext uri="{BB962C8B-B14F-4D97-AF65-F5344CB8AC3E}">
        <p14:creationId xmlns:p14="http://schemas.microsoft.com/office/powerpoint/2010/main" val="4612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749300" y="456932"/>
            <a:ext cx="512762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1.6 เผยแผ่พระพุทธศาสนา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58861" y="1568115"/>
            <a:ext cx="450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“ปฐมเทศนา” เรียกว่า </a:t>
            </a:r>
            <a:b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“</a:t>
            </a:r>
            <a:r>
              <a:rPr lang="th-TH" sz="4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ธัมม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จัก</a:t>
            </a:r>
            <a:r>
              <a:rPr lang="th-TH" sz="4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กัปปวัต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ตนสูตร</a:t>
            </a:r>
            <a:r>
              <a:rPr lang="th-TH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”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46149" y="329398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โปรด</a:t>
            </a:r>
            <a:r>
              <a:rPr lang="th-TH" sz="4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ปัญจ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วัคคีย์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46150" y="4281184"/>
            <a:ext cx="435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ณ ป่าอิสิปนมฤคทายวัน</a:t>
            </a:r>
          </a:p>
        </p:txBody>
      </p:sp>
      <p:pic>
        <p:nvPicPr>
          <p:cNvPr id="7170" name="Picture 2" descr="https://scontent-fbkk5-7.us-fbcdn.net/v1/t.1-48/1426l78O9684I4108ZPH0J4S8_842023153_K1DlXQOI5DHP/dskvvc.qpjhg.xmwo/w/data/972/972947-img.rw5fqq.2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48" y="255301"/>
            <a:ext cx="5255929" cy="631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6730792" y="6340077"/>
            <a:ext cx="53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31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8194" name="Picture 2" descr="https://scontent-fbkk5-7.us-fbcdn.net/v1/t.1-48/1426l78O9684I4108ZPH0J4S8_842023153_K1DlXQOI5DHP/dskvvc.qpjhg.xmwo/w/data/972/972947-img.rw5fqu.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7" y="503644"/>
            <a:ext cx="4940142" cy="592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5870732" y="1453326"/>
            <a:ext cx="5511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-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พระพุทธเจ้าทรงบวชให้ เรียกว่า </a:t>
            </a:r>
          </a:p>
          <a:p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เอหิ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ภิกขุอุป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สมปทา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169026" y="431132"/>
            <a:ext cx="27082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1.7 การบวช 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007101" y="2933879"/>
            <a:ext cx="580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1.พระสงฆ์ รูปแรก </a:t>
            </a:r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พระโกณ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ฑัญญะ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973684" y="3630421"/>
            <a:ext cx="580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 สามเณรรูปแรก </a:t>
            </a:r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สามเณร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ราหุล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6007101" y="4414396"/>
            <a:ext cx="5645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ภิกษุณีรูปแรก </a:t>
            </a:r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พระนางประชาบดี โคตรมีเถรี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457695" y="6202555"/>
            <a:ext cx="53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45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10242" name="Picture 2" descr="https://scontent-fbkk5-7.us-fbcdn.net/v1/t.1-48/1426l78O9684I4108ZPH0J4S8_842023153_K1DlXQOI5DHP/dskvvc.qpjhg.xmwo/w/data/972/972947-img.rw5fqx.2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3" y="295629"/>
            <a:ext cx="5140450" cy="61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6867526" y="476005"/>
            <a:ext cx="326707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1.8 ปรินิพพาน </a:t>
            </a:r>
            <a:endParaRPr lang="th-TH" sz="44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182693" y="2055631"/>
            <a:ext cx="575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th-TH" sz="4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ณ กรุงกุสินารา ทรงมีพระชนมายุ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4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80 พรรษา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457695" y="6202555"/>
            <a:ext cx="53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58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24" y="175215"/>
            <a:ext cx="10394576" cy="654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425450" y="424027"/>
            <a:ext cx="69088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๒. </a:t>
            </a:r>
            <a:r>
              <a:rPr lang="th-TH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พุทธ</a:t>
            </a:r>
            <a:r>
              <a:rPr lang="th-TH" sz="6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สาวก พุทธ</a:t>
            </a:r>
            <a:r>
              <a:rPr lang="th-TH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สาวิกา</a:t>
            </a:r>
          </a:p>
          <a:p>
            <a:pPr algn="ctr"/>
            <a:r>
              <a:rPr lang="th-TH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en-US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Buddhist </a:t>
            </a:r>
            <a:r>
              <a:rPr lang="en-US" sz="6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disciples</a:t>
            </a:r>
            <a:r>
              <a:rPr lang="th-TH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th-TH" sz="6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600700" y="6027003"/>
            <a:ext cx="659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:https://sites.google.com/site/</a:t>
            </a:r>
            <a:r>
              <a:rPr lang="en-US" sz="2400" dirty="0" err="1">
                <a:latin typeface="TH NiramitIT๙ " panose="02000506000000020004" pitchFamily="2" charset="-34"/>
                <a:cs typeface="TH NiramitIT๙ " panose="02000506000000020004" pitchFamily="2" charset="-34"/>
              </a:rPr>
              <a:t>kanyarattitty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/bth-thi-2-phuthth-prawati-phra-sawk-sasni-kchn-tawxyang-laea-chadk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44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1" y="1632638"/>
            <a:ext cx="8369300" cy="522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1476376" y="330776"/>
            <a:ext cx="320675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</a:t>
            </a:r>
            <a:r>
              <a:rPr lang="th-TH" sz="44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มหากัสส</a:t>
            </a: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ปะ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105525" y="307718"/>
            <a:ext cx="6086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นามเดิม </a:t>
            </a:r>
            <a:r>
              <a:rPr lang="th-TH" sz="4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ปิป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ผลิ ท่านชอบความสงบ </a:t>
            </a:r>
            <a:b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และถือธุดงค์อย่างเคร่งครัด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77251" y="6078468"/>
            <a:ext cx="363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32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:nhachinh.net </a:t>
            </a:r>
            <a:endParaRPr lang="th-TH" sz="32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98499" y="1406647"/>
            <a:ext cx="47625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คุณธรรมที่ควรถือเป็นแบบอย่าง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25502" y="2232209"/>
            <a:ext cx="311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 เป็นบุตรที่</a:t>
            </a: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ดี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25501" y="2944919"/>
            <a:ext cx="269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 เป็นผู้มีสัจจะ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62000" y="3601139"/>
            <a:ext cx="294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 มีความกตัญญู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98499" y="4426182"/>
            <a:ext cx="311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4. มีชีวิตเรียบง่าย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98499" y="5251225"/>
            <a:ext cx="317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5. 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เป็นตัวอย่างที่ดี</a:t>
            </a:r>
          </a:p>
        </p:txBody>
      </p:sp>
    </p:spTree>
    <p:extLst>
      <p:ext uri="{BB962C8B-B14F-4D97-AF65-F5344CB8AC3E}">
        <p14:creationId xmlns:p14="http://schemas.microsoft.com/office/powerpoint/2010/main" val="6812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346200"/>
            <a:ext cx="7888414" cy="531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253998" y="182458"/>
            <a:ext cx="23495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พระอุบาลี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622882" y="274791"/>
            <a:ext cx="745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สามารถพิจารณาอธิกรณ์เป็นเอตทัคคะด้านพระวินัย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972259" y="6291689"/>
            <a:ext cx="74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:http://bangkrod.blogspot.com/2014/08/blog-post_3.html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19900" y="1140770"/>
            <a:ext cx="47625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คุณธรรมที่ควรถือเป็นแบบอย่าง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943727" y="2167617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เป็นผู้เชี่ยวชาญพระวินัย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88414" y="2757917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เป็นครูที่ดี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888415" y="3306324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ใฝ่ความรู้เสมอ</a:t>
            </a:r>
          </a:p>
        </p:txBody>
      </p:sp>
    </p:spTree>
    <p:extLst>
      <p:ext uri="{BB962C8B-B14F-4D97-AF65-F5344CB8AC3E}">
        <p14:creationId xmlns:p14="http://schemas.microsoft.com/office/powerpoint/2010/main" val="38912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692412"/>
            <a:ext cx="7308850" cy="506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609600" y="589126"/>
            <a:ext cx="3759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อนาถ</a:t>
            </a:r>
            <a:r>
              <a:rPr lang="th-TH" sz="44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บิณฑิก</a:t>
            </a: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เศรษฐี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787900" y="318748"/>
            <a:ext cx="730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มีนามเดิมว่า 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สุทัต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ตะ เป็นผู้ใจบุญ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สุน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ทาน </a:t>
            </a:r>
          </a:p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อนาถ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บิณฑิ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กะ แปลว่า ผู้มีก้อนข้าวเพื่อคนอนาถา)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483350" y="6121401"/>
            <a:ext cx="492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:https://pantip.com/topic/35944434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30201" y="1692413"/>
            <a:ext cx="47625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คุณธรรมที่ควรถือเป็นแบบอย่าง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23900" y="2672587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เป็นผู้มั่นคงในการทำบุญ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23900" y="3379092"/>
            <a:ext cx="317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เป็นทายกตัวอย่าง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23900" y="4084107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เป็นพ่อที่ดีของลูก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23900" y="4849294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มีความตั้งใจแน่วแน่</a:t>
            </a:r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endParaRPr lang="th-TH" sz="3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01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9" y="588730"/>
            <a:ext cx="11506949" cy="536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76199" y="127001"/>
            <a:ext cx="4724249" cy="923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5401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หน่วยการเรียนรู้ที่ 2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743136" y="4734342"/>
            <a:ext cx="9166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พุทธประวัติ  พระสาวก </a:t>
            </a:r>
            <a:r>
              <a:rPr lang="th-TH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-สาวิกา </a:t>
            </a:r>
            <a:br>
              <a:rPr lang="th-TH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ศา</a:t>
            </a:r>
            <a:r>
              <a:rPr lang="th-T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สนิกชนตัวอย่าง และชาดก</a:t>
            </a:r>
          </a:p>
        </p:txBody>
      </p:sp>
    </p:spTree>
    <p:extLst>
      <p:ext uri="{BB962C8B-B14F-4D97-AF65-F5344CB8AC3E}">
        <p14:creationId xmlns:p14="http://schemas.microsoft.com/office/powerpoint/2010/main" val="10895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6388100" y="246227"/>
            <a:ext cx="593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บรรลุโสดาบันตอน 7 ปี  </a:t>
            </a:r>
          </a:p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เบญจกัลยาณี” (1.ผม 2.เนื้อ </a:t>
            </a:r>
          </a:p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3.กระดูก 4.ผิว และ 5.วัย)</a:t>
            </a:r>
          </a:p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เป็นเอตทัคคะ ด้านการถวายทาน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5" y="80030"/>
            <a:ext cx="5346852" cy="6417993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6388100" y="6267191"/>
            <a:ext cx="53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430350" y="5667026"/>
            <a:ext cx="24130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นางวิสาขา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457692" y="2554551"/>
            <a:ext cx="47625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คุณธรรมที่ควรถือเป็นแบบอย่าง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457692" y="3378279"/>
            <a:ext cx="432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 แนะนำคนเข้าหาพระธรรม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457694" y="3972518"/>
            <a:ext cx="165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 จริงใจ</a:t>
            </a:r>
            <a:endParaRPr lang="th-TH" sz="4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6457692" y="4505204"/>
            <a:ext cx="432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 มั่นคงในพระรัตนตรัย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457694" y="5099444"/>
            <a:ext cx="398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4. ปกป้องพระศาสนา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457694" y="5672951"/>
            <a:ext cx="398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5. ผู้มีวิจารณญาณ</a:t>
            </a:r>
          </a:p>
        </p:txBody>
      </p:sp>
    </p:spTree>
    <p:extLst>
      <p:ext uri="{BB962C8B-B14F-4D97-AF65-F5344CB8AC3E}">
        <p14:creationId xmlns:p14="http://schemas.microsoft.com/office/powerpoint/2010/main" val="37586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38" y="35932"/>
            <a:ext cx="9350562" cy="6732405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30225" y="1122528"/>
            <a:ext cx="64770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๓. ศาสนิกชน</a:t>
            </a:r>
            <a:r>
              <a:rPr lang="th-TH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ตัวอย่าง</a:t>
            </a:r>
          </a:p>
          <a:p>
            <a:pPr algn="ctr"/>
            <a:r>
              <a:rPr lang="th-TH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en-US" sz="6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the best </a:t>
            </a:r>
            <a:r>
              <a:rPr lang="en-US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of worshipers </a:t>
            </a:r>
            <a:r>
              <a:rPr lang="th-TH" sz="6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th-TH" sz="6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657600" y="6432410"/>
            <a:ext cx="826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solidFill>
                  <a:srgbClr val="FF000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: http://thn2442555social.blogspot.com/2016/08/blog-post_38.html</a:t>
            </a:r>
            <a:endParaRPr lang="th-TH" sz="2400" dirty="0">
              <a:solidFill>
                <a:srgbClr val="FF0000"/>
              </a:solidFill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68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l="19028" t="6288" b="5194"/>
          <a:stretch/>
        </p:blipFill>
        <p:spPr>
          <a:xfrm>
            <a:off x="6470651" y="2437812"/>
            <a:ext cx="5391150" cy="442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1012955" y="362175"/>
            <a:ext cx="40767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พระเจ้าอโศกมหาราช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829300" y="246227"/>
            <a:ext cx="6032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พระราชโอรสของพระเจ้าพินทุสาร</a:t>
            </a:r>
          </a:p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“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จัณฑา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โศก” แปลว่า  “อโศกผู้โหดร้าย”</a:t>
            </a:r>
          </a:p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บำรุงพระพุทธศาสนา </a:t>
            </a:r>
          </a:p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“ธรรมโศก” แปลว่า  “อโศกผู้ทรงธรรม”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549900" y="6266502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:https://www.youtube.com/watch?v=igydJtOk7K4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65047" y="2114645"/>
            <a:ext cx="432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 เป็นอุบาสกที่ดี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65047" y="2814253"/>
            <a:ext cx="432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 ทรงมีความรับผิดชอบ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46101" y="1307680"/>
            <a:ext cx="47625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คุณธรรมที่ควรถือเป็นแบบอย่าง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65047" y="3583568"/>
            <a:ext cx="492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3.ให้เสรีภาพในการนับถือศาสนา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65047" y="4324740"/>
            <a:ext cx="492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 เป็นมหาราชในอุดมคติ</a:t>
            </a:r>
          </a:p>
        </p:txBody>
      </p:sp>
    </p:spTree>
    <p:extLst>
      <p:ext uri="{BB962C8B-B14F-4D97-AF65-F5344CB8AC3E}">
        <p14:creationId xmlns:p14="http://schemas.microsoft.com/office/powerpoint/2010/main" val="5102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7169150" y="1230459"/>
            <a:ext cx="424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เป็นธรรมทูตเผยแผ่พระพุทธศาสนาในสุวรรณภูมิ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842251" y="6019800"/>
            <a:ext cx="380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32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:dhamdee.com </a:t>
            </a:r>
            <a:endParaRPr lang="th-TH" sz="32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54324" y="2899865"/>
            <a:ext cx="47625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คุณธรรมที่ควรถือเป็นแบบอย่าง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7" y="195427"/>
            <a:ext cx="5330322" cy="6409714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6740024" y="398740"/>
            <a:ext cx="49911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พระโสณะและพระ</a:t>
            </a:r>
            <a:r>
              <a:rPr lang="th-TH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อุตต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ระ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902451" y="3670751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 เป็นสาวกที่ดีของพระพุทธเจ้า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997701" y="4356493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 มีขันติธรรมสูงยิ่ง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997701" y="5081646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3. ถ่ายทอดพระธรรมได้ลึกซึ้ง</a:t>
            </a:r>
          </a:p>
        </p:txBody>
      </p:sp>
    </p:spTree>
    <p:extLst>
      <p:ext uri="{BB962C8B-B14F-4D97-AF65-F5344CB8AC3E}">
        <p14:creationId xmlns:p14="http://schemas.microsoft.com/office/powerpoint/2010/main" val="592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22850"/>
            <a:ext cx="10769600" cy="60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266700" y="292179"/>
            <a:ext cx="5232400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6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๔. </a:t>
            </a:r>
            <a:r>
              <a:rPr lang="th-TH" sz="6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ชาดก(</a:t>
            </a:r>
            <a:r>
              <a:rPr lang="en-US" sz="6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allegory</a:t>
            </a:r>
            <a:r>
              <a:rPr lang="th-TH" sz="6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th-TH" sz="66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91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1" y="1612707"/>
            <a:ext cx="8054462" cy="5042093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12750" y="192829"/>
            <a:ext cx="57785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อัมพชาดก(อกตัญญุตาชาดก)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806701" y="1085630"/>
            <a:ext cx="867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ข้อคิด คือ  ความกตัญญูกตเวที </a:t>
            </a:r>
            <a:r>
              <a:rPr lang="th-TH" sz="4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พื้นฐานของคนดี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038601" y="6070025"/>
            <a:ext cx="760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ลิงค์ </a:t>
            </a:r>
            <a:r>
              <a:rPr lang="en-US" sz="3200" b="1" dirty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https://www.youtube.com/watch?v=Bq8dPT8KngE</a:t>
            </a:r>
            <a:r>
              <a:rPr lang="th-TH" sz="3200" b="1" dirty="0" smtClean="0">
                <a:solidFill>
                  <a:srgbClr val="FF0000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endParaRPr lang="th-TH" sz="3200" b="1" dirty="0">
              <a:solidFill>
                <a:srgbClr val="FF00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00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751894" y="5565338"/>
            <a:ext cx="9741606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ข้อคิด </a:t>
            </a:r>
            <a:r>
              <a:rPr lang="en-US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: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การเคารพนบนอบผู้อาวุโส </a:t>
            </a:r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และอยู่ร่วมกันอย่างมีความสุข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”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438400" y="6211669"/>
            <a:ext cx="958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ลิงค์</a:t>
            </a:r>
            <a:r>
              <a:rPr lang="en-US" sz="36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https</a:t>
            </a:r>
            <a:r>
              <a:rPr lang="en-US" sz="36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://www.youtube.com/watch?v=sZAKL2-1qb8</a:t>
            </a:r>
            <a:r>
              <a:rPr lang="th-TH" sz="36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sz="36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94" y="110273"/>
            <a:ext cx="9614606" cy="54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53" y="1329276"/>
            <a:ext cx="3179210" cy="31792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28394" r="48710" b="12763"/>
          <a:stretch/>
        </p:blipFill>
        <p:spPr>
          <a:xfrm>
            <a:off x="114997" y="3496081"/>
            <a:ext cx="3673711" cy="336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กล่องข้อความ 11"/>
          <p:cNvSpPr txBox="1"/>
          <p:nvPr/>
        </p:nvSpPr>
        <p:spPr>
          <a:xfrm>
            <a:off x="7577417" y="4613209"/>
            <a:ext cx="419548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แบบทดสอบหลังเรียน</a:t>
            </a:r>
            <a:endParaRPr lang="th-TH" sz="4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คำบรรยายภาพแบบสี่เหลี่ยมมุมมน 12"/>
          <p:cNvSpPr/>
          <p:nvPr/>
        </p:nvSpPr>
        <p:spPr>
          <a:xfrm>
            <a:off x="2057400" y="1210235"/>
            <a:ext cx="5177119" cy="2030505"/>
          </a:xfrm>
          <a:prstGeom prst="wedgeRoundRectCallout">
            <a:avLst>
              <a:gd name="adj1" fmla="val -44730"/>
              <a:gd name="adj2" fmla="val 803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อย่าลืมทำแบบทดสอบหลังเรียน</a:t>
            </a:r>
          </a:p>
          <a:p>
            <a:pPr algn="ctr"/>
            <a:r>
              <a:rPr lang="th-TH" sz="3600" b="1" dirty="0" smtClean="0"/>
              <a:t>เพื่อวัดความรู้กันนะครับ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60976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150631" y="242157"/>
            <a:ext cx="18548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คำนำ</a:t>
            </a:r>
            <a:endParaRPr lang="th-TH" sz="4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90920" y="1541713"/>
            <a:ext cx="101121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    POWER </a:t>
            </a:r>
            <a:r>
              <a:rPr lang="en-US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POINT </a:t>
            </a:r>
            <a:r>
              <a:rPr lang="th-TH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ประกอบการ</a:t>
            </a: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เรียนรู้ชิ้นนี้ จัดทำขึ้นเพื่อประกอบการเรียนรู้ </a:t>
            </a:r>
            <a:b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โดยสรุปเนื้อหาและสาระสำคัญจากหนังสือเรียน</a:t>
            </a:r>
            <a:r>
              <a:rPr lang="th-TH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วิชาพระพุทธศาสนา ของบริษัท อักษรเจริญทัศน์ </a:t>
            </a:r>
            <a:r>
              <a:rPr lang="th-TH" sz="3400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อจท</a:t>
            </a:r>
            <a:r>
              <a:rPr lang="th-TH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. จำกัด </a:t>
            </a: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ซึ่งผู้จัดทำพิจารณาว่ามีความเหมาะสมกับนักเรียน</a:t>
            </a:r>
            <a:b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ชั้นมัธยมศึกษาปีที่ 1 </a:t>
            </a:r>
          </a:p>
          <a:p>
            <a:r>
              <a:rPr lang="th-TH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  ผู้จัดทำขอขอบคุณ</a:t>
            </a:r>
            <a:r>
              <a:rPr lang="th-TH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ข้อมูลจากบริษัท อักษรเจริญทัศน์ </a:t>
            </a:r>
            <a:r>
              <a:rPr lang="th-TH" sz="3400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อจท</a:t>
            </a:r>
            <a:r>
              <a:rPr lang="th-TH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. จำกัด </a:t>
            </a: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b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และหวังเป็นอย่างยิ่งว่า</a:t>
            </a:r>
            <a:r>
              <a:rPr lang="en-US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POWER POINT </a:t>
            </a: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นี้จะเกิดประโยชน์ต่อผู้อ่านทุกท่าน </a:t>
            </a:r>
            <a:b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และส่งเสริมการเรียนรู้ของนักเรียนได้อย่างมีประสิทธิภาพ</a:t>
            </a:r>
          </a:p>
          <a:p>
            <a:endParaRPr lang="th-TH" sz="3400" dirty="0" smtClean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algn="ctr"/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                                                 ครู</a:t>
            </a:r>
            <a:r>
              <a:rPr lang="th-TH" sz="3400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พรพจน์  </a:t>
            </a:r>
            <a:r>
              <a:rPr lang="th-TH" sz="3400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นฤ</a:t>
            </a:r>
            <a:r>
              <a:rPr lang="th-TH" sz="34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มล</a:t>
            </a:r>
            <a:endParaRPr lang="th-TH" sz="34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827807" y="298556"/>
            <a:ext cx="21780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คำชี้แจง</a:t>
            </a:r>
            <a:endParaRPr lang="th-TH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055618" y="1327645"/>
            <a:ext cx="1034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1. </a:t>
            </a:r>
            <a:r>
              <a:rPr lang="th-TH" sz="36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ก่อนเรียน นักเรียนต้องทำแบบทดสอบก่อนเรียน (ตาม </a:t>
            </a:r>
            <a:r>
              <a:rPr lang="en-US" sz="36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QR code</a:t>
            </a:r>
            <a:r>
              <a:rPr lang="th-TH" sz="36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) ที่แนบมาให้</a:t>
            </a:r>
          </a:p>
          <a:p>
            <a:r>
              <a:rPr lang="th-TH" sz="36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2. ระหว่างเรียน นักเรียนควรสรุปย่อเนื้อหาสำคัญลงในสมุดบันทึก</a:t>
            </a:r>
          </a:p>
          <a:p>
            <a:r>
              <a:rPr lang="th-TH" sz="3600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3. เมื่อเรียนเสร็จแล้ว นักเรียนทำแบบทดสอบหลังเรียน  </a:t>
            </a:r>
            <a:endParaRPr lang="th-TH" sz="3600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909482" y="4828362"/>
            <a:ext cx="4693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แบบทดสอบก่อนเรียน</a:t>
            </a:r>
            <a:endParaRPr lang="th-TH" sz="48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6373906" y="4719917"/>
            <a:ext cx="2043953" cy="79337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17" y="3238757"/>
            <a:ext cx="3179210" cy="31792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479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820274" y="1210345"/>
            <a:ext cx="15195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ตัวชี้วัด</a:t>
            </a:r>
            <a:endParaRPr lang="th-TH" sz="4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927849" y="2048490"/>
            <a:ext cx="10941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ส 1.1   ม.</a:t>
            </a: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1/3 วิเคราะห์</a:t>
            </a:r>
            <a:r>
              <a:rPr lang="th-TH" sz="32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พุทธประวัติตั้งแต่ประสูติ จนถึงบำเพ็ญทุกกรกิริยา </a:t>
            </a: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/>
            </a:r>
            <a:b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หรือประวัติศาสดา</a:t>
            </a:r>
            <a:r>
              <a:rPr lang="th-TH" sz="32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ที่ตนนับ</a:t>
            </a: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ถือตามที่กำหนด</a:t>
            </a:r>
          </a:p>
          <a:p>
            <a:r>
              <a:rPr lang="th-TH" sz="32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ม.</a:t>
            </a: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1/4 วิเคราะห์</a:t>
            </a:r>
            <a:r>
              <a:rPr lang="th-TH" sz="32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และประพฤติตนตามแบบอย่างการดำเนินชีวิตและ</a:t>
            </a: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ข้อคิด</a:t>
            </a:r>
            <a:b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   จาก</a:t>
            </a:r>
            <a:r>
              <a:rPr lang="th-TH" sz="32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ประวัติสาวก ชาดก เรื่องเล่า </a:t>
            </a:r>
            <a:r>
              <a:rPr lang="th-TH" sz="32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และศา</a:t>
            </a:r>
            <a:r>
              <a:rPr lang="th-TH" sz="32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สนิกชนตัวอย่างตามที่</a:t>
            </a:r>
            <a:r>
              <a:rPr lang="th-TH" sz="32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กำหนด</a:t>
            </a:r>
            <a:endParaRPr lang="th-TH" sz="32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489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712697" y="1068169"/>
            <a:ext cx="35365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จุดประสงค์การเรียนรู้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274272" y="1975846"/>
            <a:ext cx="10383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1. วิเคราะห์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พุทธประวัติตั้งแต่ประสูติจนถึงบำเพ็ญทุกกรกิริยาหรือ</a:t>
            </a:r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ประวัติ</a:t>
            </a:r>
            <a:b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   ศาสดาที่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ตนนับถือตามที่กำหนด</a:t>
            </a:r>
          </a:p>
          <a:p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2. วิเคราะห์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และประพฤติตนตามแบบอย่างการดำเนินชีวิตและ</a:t>
            </a:r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ข้อคิด</a:t>
            </a:r>
            <a:b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     จาก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ประวัติ</a:t>
            </a:r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สาวก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3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ชาดก 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เรื่องเล่า </a:t>
            </a:r>
            <a:r>
              <a:rPr lang="th-TH" sz="36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และศา</a:t>
            </a:r>
            <a:r>
              <a:rPr lang="th-TH" sz="3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สนิกชนตัวอย่างตามที่กำหนด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87796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685800" y="298954"/>
            <a:ext cx="5130800" cy="1754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1.พุทธประวัติ</a:t>
            </a:r>
          </a:p>
          <a:p>
            <a:pPr algn="ctr"/>
            <a:r>
              <a:rPr lang="th-TH" sz="540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(</a:t>
            </a:r>
            <a:r>
              <a:rPr lang="en-US" sz="540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Buddha's </a:t>
            </a:r>
            <a:r>
              <a:rPr lang="en-US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biography</a:t>
            </a:r>
            <a:r>
              <a:rPr lang="th-TH" sz="540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th-TH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39345" y="2401736"/>
            <a:ext cx="6375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8" indent="-571508">
              <a:buFontTx/>
              <a:buChar char="-"/>
            </a:pP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เป็นเรื่องราวความเป็นมาของ</a:t>
            </a:r>
          </a:p>
          <a:p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พระพุทธเจ้า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5800" y="4196485"/>
            <a:ext cx="659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44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ตั้งแต่ประสูติ จนถึงปรินิพพาน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994402" y="6340078"/>
            <a:ext cx="60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pic>
        <p:nvPicPr>
          <p:cNvPr id="2052" name="Picture 4" descr="https://scontent-fbkk5-7.us-fbcdn.net/v1/t.1-48/1426l78O9684I4108ZPH0J4S8_842023153_K1DlXQOI5DHP/dskvvc.qpjhg.xmwo/w/data/972/972947-img.rw5fqy.2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57" y="442983"/>
            <a:ext cx="5109387" cy="613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pic>
        <p:nvPicPr>
          <p:cNvPr id="1026" name="Picture 2" descr="https://scontent-fbkk5-7.us-fbcdn.net/v1/t.1-48/1426l78O9684I4108ZPH0J4S8_842023153_K1DlXQOI5DHP/dskvvc.qpjhg.xmwo/w/data/972/972947-img.rw5fq4.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224648"/>
            <a:ext cx="5111749" cy="613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6829427" y="384707"/>
            <a:ext cx="260667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1.1 ประสูติ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619750" y="1377742"/>
            <a:ext cx="5245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พระนามเดิม </a:t>
            </a:r>
            <a:r>
              <a:rPr lang="th-TH" sz="4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สิทธัต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ถะ </a:t>
            </a:r>
            <a:b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(แปลว่าผู้สำเร็จในสิ่งที่ประสงค์</a:t>
            </a:r>
            <a:r>
              <a:rPr lang="th-TH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) 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619750" y="2925191"/>
            <a:ext cx="595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ประสูติเมื่อวันขึ้น ๑๕ ค่ำ เดือน ๖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651501" y="3770880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คำทำนาย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007100" y="442257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1. 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เป็นจักรพรรดิผู้ยิ่งใหญ่ หรือ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054726" y="5117426"/>
            <a:ext cx="367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2.</a:t>
            </a:r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ศาสดาเอกของโลก</a:t>
            </a:r>
            <a:r>
              <a:rPr lang="en-US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endParaRPr lang="th-TH" sz="4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918200" y="6016912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06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64"/>
            <a:ext cx="12192000" cy="688916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5808867" y="1566763"/>
            <a:ext cx="5818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๑๖ พรรษา อภิเษกกับนางยโสธรา</a:t>
            </a: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หรือพิมพา 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131340" y="3241258"/>
            <a:ext cx="517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- มีพระโอรสพระนามว่า </a:t>
            </a:r>
            <a:r>
              <a:rPr lang="th-TH" sz="4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ราหุล</a:t>
            </a:r>
            <a:endParaRPr lang="th-TH" sz="4000" b="1" dirty="0"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r>
              <a:rPr lang="th-TH" sz="4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(บ่วง)</a:t>
            </a:r>
          </a:p>
        </p:txBody>
      </p:sp>
      <p:pic>
        <p:nvPicPr>
          <p:cNvPr id="3074" name="Picture 2" descr="https://scontent-fbkk5-7.us-fbcdn.net/v1/t.1-48/1426l78O9684I4108ZPH0J4S8_842023153_K1DlXQOI5DHP/dskvvc.qpjhg.xmwo/w/data/972/972947-img.rw5fqb.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0" y="332508"/>
            <a:ext cx="5299420" cy="635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6680200" y="6261629"/>
            <a:ext cx="535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อ้างอิงภาพ </a:t>
            </a:r>
            <a:r>
              <a:rPr lang="en-US" sz="2400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:https://board.postjung.com/972947 </a:t>
            </a:r>
            <a:endParaRPr lang="th-TH" sz="24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829427" y="384707"/>
            <a:ext cx="2895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1.2 อภิเษก</a:t>
            </a:r>
          </a:p>
        </p:txBody>
      </p:sp>
    </p:spTree>
    <p:extLst>
      <p:ext uri="{BB962C8B-B14F-4D97-AF65-F5344CB8AC3E}">
        <p14:creationId xmlns:p14="http://schemas.microsoft.com/office/powerpoint/2010/main" val="1617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873</Words>
  <Application>Microsoft Office PowerPoint</Application>
  <PresentationFormat>แบบจอกว้าง</PresentationFormat>
  <Paragraphs>149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8" baseType="lpstr">
      <vt:lpstr>Angsana New</vt:lpstr>
      <vt:lpstr>Arial</vt:lpstr>
      <vt:lpstr>Calibri</vt:lpstr>
      <vt:lpstr>Calibri Light</vt:lpstr>
      <vt:lpstr>Cordia New</vt:lpstr>
      <vt:lpstr>JasmineUPC</vt:lpstr>
      <vt:lpstr>TH Charm of AU</vt:lpstr>
      <vt:lpstr>TH NiramitIT๙</vt:lpstr>
      <vt:lpstr>TH NiramitIT๙ 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Compaq</dc:creator>
  <cp:lastModifiedBy>Windows User</cp:lastModifiedBy>
  <cp:revision>82</cp:revision>
  <dcterms:created xsi:type="dcterms:W3CDTF">2018-02-11T14:04:59Z</dcterms:created>
  <dcterms:modified xsi:type="dcterms:W3CDTF">2020-04-04T15:43:53Z</dcterms:modified>
</cp:coreProperties>
</file>